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Your oF app is not limited to mouse/keyboard and computer screens. oF is good at grabbing and processing data from different sources, either off-line or in real-time, and outputting its computational outcome to various devices/places in various formats. This makes your oF applications/installations much more interesting than an on-screen sketch.</a:t>
            </a:r>
          </a:p>
          <a:p>
            <a:pPr/>
            <a:r>
              <a:t>The versatility of oF is because: </a:t>
            </a:r>
          </a:p>
          <a:p>
            <a:pPr marL="376115" indent="-376115">
              <a:buSzPct val="100000"/>
              <a:buAutoNum type="arabicPeriod" startAt="1"/>
            </a:pPr>
            <a:r>
              <a:t>It is based on C++, the universally used programming language—whenever a new I/O device is created, you can almost count on that it provides a C++-based  API. </a:t>
            </a:r>
          </a:p>
          <a:p>
            <a:pPr marL="376115" indent="-376115">
              <a:buSzPct val="100000"/>
              <a:buAutoNum type="arabicPeriod" startAt="1"/>
            </a:pPr>
            <a:r>
              <a:t>oF is designed to work with various I/Os. It has many I/O approaches integrated by default.</a:t>
            </a:r>
          </a:p>
          <a:p>
            <a:pPr marL="376115" indent="-376115">
              <a:buSzPct val="100000"/>
              <a:buAutoNum type="arabicPeriod" startAt="1"/>
            </a:pPr>
            <a:r>
              <a:t>(be be continued in next page)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Now that we know how to grab data from a webcam, let’s do some computation on the data!</a:t>
            </a:r>
          </a:p>
          <a:p>
            <a:pPr/>
            <a:r>
              <a:t>We are going to use the ofxOpenCv addon to analy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Remember to set the oF/project paths if ProjectGenerator is confused with them.</a:t>
            </a:r>
          </a:p>
          <a:p>
            <a:pPr/>
            <a:r>
              <a:t>Add ofxOpenCv to your project.</a:t>
            </a:r>
          </a:p>
          <a:p>
            <a:pPr/>
            <a:r>
              <a:t>(Then follow the example code.)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(Demo the example to show depth sensing. If you don’t have a Kinect sensor, skip this example.)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Example projects are the fastest way to learn a new oF functionality.</a:t>
            </a:r>
          </a:p>
          <a:p>
            <a:pPr/>
            <a:r>
              <a:t>Learn C++ systematically if you want to write sophisticated oF programs!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3. There are a lot of oF addons to support those I/O approaches not supported by oF by default.</a:t>
            </a:r>
          </a:p>
          <a:p>
            <a:pPr/>
            <a:r>
              <a:t>Also, addons are a great resource when you want to implement functionalities. Many addons are actually wrappers of popular 3rd party libraries (for example, openCV for computer vision). Those 3rd party libraries have their own C++-based APIs, you can you them without using the oF addons. However, the addons provide the functionalities of the 3rd party libraries through the familiar oF-like APIs. Sweet.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As we said, the best way to quickly learn an oF functionality is to look at the example code.</a:t>
            </a:r>
          </a:p>
          <a:p>
            <a:pPr/>
            <a:r>
              <a:t>Open and build videoGrabberExample, you’ll see yourself together with a color-inverted version.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Now that we are familiar with OOP, we know that we are using objects of these classes.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Three objects are used as data members of the ofApp class.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For devices, what we usually do is enumerating all existing devices, then select and setup one if available. Here they just selected the first one (index 0).</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videoInverted is an object of ofPixels, which represents a block of memory. To setup it, you need to allocate a block of memory to the object.</a:t>
            </a:r>
          </a:p>
          <a:p>
            <a:pPr/>
            <a:r>
              <a:t>Same thing for ofTexture, which is a block of memory on your graphics card.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For every frame of your oF app, first update the data from video camera, then make an inverted version, and store it to videoTexture.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Finally, draw the raw and inverted image side by side.</a:t>
            </a:r>
          </a:p>
          <a:p>
            <a:pPr/>
            <a:r>
              <a:t>Setup() once, then repeat update() and draw(). This is the routine of using many oF functionalities.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778000" y="2298700"/>
            <a:ext cx="20828000" cy="4648200"/>
          </a:xfrm>
          <a:prstGeom prst="rect">
            <a:avLst/>
          </a:prstGeom>
        </p:spPr>
        <p:txBody>
          <a:bodyPr anchor="b"/>
          <a:lstStyle/>
          <a:p>
            <a:pPr/>
            <a:r>
              <a:t>Title Text</a:t>
            </a:r>
          </a:p>
        </p:txBody>
      </p:sp>
      <p:sp>
        <p:nvSpPr>
          <p:cNvPr id="12" name="Shape 12"/>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Shape 21"/>
          <p:cNvSpPr/>
          <p:nvPr>
            <p:ph type="title"/>
          </p:nvPr>
        </p:nvSpPr>
        <p:spPr>
          <a:xfrm>
            <a:off x="635000" y="9448800"/>
            <a:ext cx="23114000" cy="2006600"/>
          </a:xfrm>
          <a:prstGeom prst="rect">
            <a:avLst/>
          </a:prstGeom>
        </p:spPr>
        <p:txBody>
          <a:bodyPr anchor="b"/>
          <a:lstStyle/>
          <a:p>
            <a:pPr/>
            <a:r>
              <a:t>Title Text</a:t>
            </a:r>
          </a:p>
        </p:txBody>
      </p:sp>
      <p:sp>
        <p:nvSpPr>
          <p:cNvPr id="22" name="Shape 22"/>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778000" y="4533900"/>
            <a:ext cx="20828000" cy="46482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Shape 39"/>
          <p:cNvSpPr/>
          <p:nvPr>
            <p:ph type="title"/>
          </p:nvPr>
        </p:nvSpPr>
        <p:spPr>
          <a:xfrm>
            <a:off x="1651000" y="1104900"/>
            <a:ext cx="10223500" cy="5613400"/>
          </a:xfrm>
          <a:prstGeom prst="rect">
            <a:avLst/>
          </a:prstGeom>
        </p:spPr>
        <p:txBody>
          <a:bodyPr anchor="b"/>
          <a:lstStyle>
            <a:lvl1pPr>
              <a:defRPr sz="8400"/>
            </a:lvl1pPr>
          </a:lstStyle>
          <a:p>
            <a:pPr/>
            <a:r>
              <a:t>Title Text</a:t>
            </a:r>
          </a:p>
        </p:txBody>
      </p:sp>
      <p:sp>
        <p:nvSpPr>
          <p:cNvPr id="40" name="Shape 40"/>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1689100" y="1778000"/>
            <a:ext cx="210058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g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ofxaddons.com" TargetMode="External"/><Relationship Id="rId3"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2.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openframeworks.cc/ofBook/chapters/foreword.html" TargetMode="External"/><Relationship Id="rId4"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www.testcurrentaffairs.com/2015/06/tips-for-solving-input-output-questions.html" TargetMode="External"/><Relationship Id="rId4" Type="http://schemas.openxmlformats.org/officeDocument/2006/relationships/image" Target="../media/image1.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1298137" y="2298700"/>
            <a:ext cx="21787726" cy="4648200"/>
          </a:xfrm>
          <a:prstGeom prst="rect">
            <a:avLst/>
          </a:prstGeom>
        </p:spPr>
        <p:txBody>
          <a:bodyPr/>
          <a:lstStyle>
            <a:lvl1pPr>
              <a:defRPr sz="9600">
                <a:latin typeface="Helvetica"/>
                <a:ea typeface="Helvetica"/>
                <a:cs typeface="Helvetica"/>
                <a:sym typeface="Helvetica"/>
              </a:defRPr>
            </a:lvl1pPr>
          </a:lstStyle>
          <a:p>
            <a:pPr/>
            <a:r>
              <a:t>Inputs, Outputs, and Addons</a:t>
            </a:r>
          </a:p>
        </p:txBody>
      </p:sp>
      <p:sp>
        <p:nvSpPr>
          <p:cNvPr id="120" name="Shape 120"/>
          <p:cNvSpPr/>
          <p:nvPr>
            <p:ph type="subTitle" sz="quarter" idx="1"/>
          </p:nvPr>
        </p:nvSpPr>
        <p:spPr>
          <a:xfrm>
            <a:off x="1778000" y="7695487"/>
            <a:ext cx="20828000" cy="1587501"/>
          </a:xfrm>
          <a:prstGeom prst="rect">
            <a:avLst/>
          </a:prstGeom>
        </p:spPr>
        <p:txBody>
          <a:bodyPr/>
          <a:lstStyle/>
          <a:p>
            <a:pPr lvl="1">
              <a:defRPr sz="4800"/>
            </a:pPr>
            <a:r>
              <a:t>CC Lab 2016 openFrameworks Week 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ofApp.cpp</a:t>
            </a:r>
          </a:p>
        </p:txBody>
      </p:sp>
      <p:pic>
        <p:nvPicPr>
          <p:cNvPr id="164" name="pasted-image.png"/>
          <p:cNvPicPr>
            <a:picLocks noChangeAspect="1"/>
          </p:cNvPicPr>
          <p:nvPr/>
        </p:nvPicPr>
        <p:blipFill>
          <a:blip r:embed="rId3">
            <a:extLst/>
          </a:blip>
          <a:stretch>
            <a:fillRect/>
          </a:stretch>
        </p:blipFill>
        <p:spPr>
          <a:xfrm>
            <a:off x="3200399" y="1028700"/>
            <a:ext cx="17983201" cy="9538434"/>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ofApp.cpp</a:t>
            </a:r>
          </a:p>
        </p:txBody>
      </p:sp>
      <p:pic>
        <p:nvPicPr>
          <p:cNvPr id="169" name="giphy.gif"/>
          <p:cNvPicPr>
            <a:picLocks noChangeAspect="0"/>
          </p:cNvPicPr>
          <p:nvPr/>
        </p:nvPicPr>
        <p:blipFill>
          <a:blip r:embed="rId3">
            <a:extLst/>
          </a:blip>
          <a:stretch>
            <a:fillRect/>
          </a:stretch>
        </p:blipFill>
        <p:spPr>
          <a:xfrm>
            <a:off x="-1" y="-1716807"/>
            <a:ext cx="24384001" cy="13933715"/>
          </a:xfrm>
          <a:prstGeom prst="rect">
            <a:avLst/>
          </a:prstGeom>
          <a:ln w="12700">
            <a:miter lim="400000"/>
          </a:ln>
        </p:spPr>
      </p:pic>
      <p:sp>
        <p:nvSpPr>
          <p:cNvPr id="170" name="Shape 170"/>
          <p:cNvSpPr/>
          <p:nvPr/>
        </p:nvSpPr>
        <p:spPr>
          <a:xfrm>
            <a:off x="1367083" y="12472739"/>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Example: Computer Vision!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Add an addon to your oF project</a:t>
            </a:r>
          </a:p>
        </p:txBody>
      </p:sp>
      <p:pic>
        <p:nvPicPr>
          <p:cNvPr id="175" name="pasted-image.png"/>
          <p:cNvPicPr>
            <a:picLocks noChangeAspect="1"/>
          </p:cNvPicPr>
          <p:nvPr/>
        </p:nvPicPr>
        <p:blipFill>
          <a:blip r:embed="rId3">
            <a:extLst/>
          </a:blip>
          <a:stretch>
            <a:fillRect/>
          </a:stretch>
        </p:blipFill>
        <p:spPr>
          <a:xfrm>
            <a:off x="8520498" y="891152"/>
            <a:ext cx="7343004" cy="9457790"/>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Look for cool addons from </a:t>
            </a:r>
            <a:r>
              <a:rPr u="sng">
                <a:hlinkClick r:id="rId2" invalidUrl="" action="" tgtFrame="" tooltip="" history="1" highlightClick="0" endSnd="0"/>
              </a:rPr>
              <a:t>ofxaddons.com</a:t>
            </a:r>
          </a:p>
        </p:txBody>
      </p:sp>
      <p:pic>
        <p:nvPicPr>
          <p:cNvPr id="180" name="pasted-image.png"/>
          <p:cNvPicPr>
            <a:picLocks noChangeAspect="1"/>
          </p:cNvPicPr>
          <p:nvPr/>
        </p:nvPicPr>
        <p:blipFill>
          <a:blip r:embed="rId3">
            <a:extLst/>
          </a:blip>
          <a:stretch>
            <a:fillRect/>
          </a:stretch>
        </p:blipFill>
        <p:spPr>
          <a:xfrm>
            <a:off x="2817056" y="1592952"/>
            <a:ext cx="18202989" cy="8548601"/>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nvSpPr>
        <p:spPr>
          <a:xfrm>
            <a:off x="1367083" y="11000400"/>
            <a:ext cx="21649834" cy="15444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Bonus Example: ofxKinect!</a:t>
            </a:r>
          </a:p>
          <a:p>
            <a:pPr defTabSz="457200">
              <a:defRPr sz="4800">
                <a:solidFill>
                  <a:srgbClr val="333333"/>
                </a:solidFill>
                <a:latin typeface="Helvetica Neue Light"/>
                <a:ea typeface="Helvetica Neue Light"/>
                <a:cs typeface="Helvetica Neue Light"/>
                <a:sym typeface="Helvetica Neue Light"/>
              </a:defRPr>
            </a:pPr>
            <a:r>
              <a:t>examples/addons/kinectExample</a:t>
            </a:r>
          </a:p>
        </p:txBody>
      </p:sp>
      <p:pic>
        <p:nvPicPr>
          <p:cNvPr id="183" name="pasted-image.tiff"/>
          <p:cNvPicPr>
            <a:picLocks noChangeAspect="1"/>
          </p:cNvPicPr>
          <p:nvPr/>
        </p:nvPicPr>
        <p:blipFill>
          <a:blip r:embed="rId3">
            <a:extLst/>
          </a:blip>
          <a:stretch>
            <a:fillRect/>
          </a:stretch>
        </p:blipFill>
        <p:spPr>
          <a:xfrm>
            <a:off x="2526115" y="2065860"/>
            <a:ext cx="19331770" cy="906176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pasted-image.tiff"/>
          <p:cNvPicPr>
            <a:picLocks noChangeAspect="1"/>
          </p:cNvPicPr>
          <p:nvPr/>
        </p:nvPicPr>
        <p:blipFill>
          <a:blip r:embed="rId2">
            <a:extLst/>
          </a:blip>
          <a:srcRect l="17999" t="0" r="0" b="24877"/>
          <a:stretch>
            <a:fillRect/>
          </a:stretch>
        </p:blipFill>
        <p:spPr>
          <a:xfrm>
            <a:off x="2013649" y="1328666"/>
            <a:ext cx="8839411" cy="6073516"/>
          </a:xfrm>
          <a:prstGeom prst="rect">
            <a:avLst/>
          </a:prstGeom>
          <a:ln w="12700">
            <a:miter lim="400000"/>
          </a:ln>
        </p:spPr>
      </p:pic>
      <p:sp>
        <p:nvSpPr>
          <p:cNvPr id="188" name="Shape 188"/>
          <p:cNvSpPr/>
          <p:nvPr/>
        </p:nvSpPr>
        <p:spPr>
          <a:xfrm>
            <a:off x="3765189" y="10404551"/>
            <a:ext cx="5336518"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b="1" sz="4000">
                <a:latin typeface="Helvetica"/>
                <a:ea typeface="Helvetica"/>
                <a:cs typeface="Helvetica"/>
                <a:sym typeface="Helvetica"/>
              </a:defRPr>
            </a:pPr>
            <a:r>
              <a:t>1st Generation</a:t>
            </a:r>
          </a:p>
          <a:p>
            <a:pPr>
              <a:defRPr b="1" sz="4000">
                <a:latin typeface="Helvetica"/>
                <a:ea typeface="Helvetica"/>
                <a:cs typeface="Helvetica"/>
                <a:sym typeface="Helvetica"/>
              </a:defRPr>
            </a:pPr>
            <a:r>
              <a:t>(Kinect for Xbox 360)</a:t>
            </a:r>
            <a:endParaRPr b="0">
              <a:latin typeface="+mn-lt"/>
              <a:ea typeface="+mn-ea"/>
              <a:cs typeface="+mn-cs"/>
              <a:sym typeface="Helvetica Light"/>
            </a:endParaRPr>
          </a:p>
          <a:p>
            <a:pPr>
              <a:defRPr sz="4000"/>
            </a:pPr>
            <a:r>
              <a:t>Only buy model 1414!</a:t>
            </a:r>
          </a:p>
        </p:txBody>
      </p:sp>
      <p:pic>
        <p:nvPicPr>
          <p:cNvPr id="189" name="pasted-image.tiff"/>
          <p:cNvPicPr>
            <a:picLocks noChangeAspect="1"/>
          </p:cNvPicPr>
          <p:nvPr/>
        </p:nvPicPr>
        <p:blipFill>
          <a:blip r:embed="rId3">
            <a:extLst/>
          </a:blip>
          <a:srcRect l="0" t="13176" r="0" b="1061"/>
          <a:stretch>
            <a:fillRect/>
          </a:stretch>
        </p:blipFill>
        <p:spPr>
          <a:xfrm>
            <a:off x="13876967" y="6784954"/>
            <a:ext cx="8128001" cy="3844780"/>
          </a:xfrm>
          <a:prstGeom prst="rect">
            <a:avLst/>
          </a:prstGeom>
          <a:ln w="12700">
            <a:miter lim="400000"/>
          </a:ln>
        </p:spPr>
      </p:pic>
      <p:pic>
        <p:nvPicPr>
          <p:cNvPr id="190" name="pasted-image.tiff"/>
          <p:cNvPicPr>
            <a:picLocks noChangeAspect="1"/>
          </p:cNvPicPr>
          <p:nvPr/>
        </p:nvPicPr>
        <p:blipFill>
          <a:blip r:embed="rId4">
            <a:extLst/>
          </a:blip>
          <a:srcRect l="0" t="15464" r="0" b="10537"/>
          <a:stretch>
            <a:fillRect/>
          </a:stretch>
        </p:blipFill>
        <p:spPr>
          <a:xfrm>
            <a:off x="1047258" y="6630923"/>
            <a:ext cx="10772287" cy="3736544"/>
          </a:xfrm>
          <a:prstGeom prst="rect">
            <a:avLst/>
          </a:prstGeom>
          <a:ln w="12700">
            <a:miter lim="400000"/>
          </a:ln>
        </p:spPr>
      </p:pic>
      <p:sp>
        <p:nvSpPr>
          <p:cNvPr id="191" name="Shape 191"/>
          <p:cNvSpPr/>
          <p:nvPr/>
        </p:nvSpPr>
        <p:spPr>
          <a:xfrm>
            <a:off x="15202554" y="10404550"/>
            <a:ext cx="5476826" cy="264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b="1" sz="4000">
                <a:latin typeface="Helvetica"/>
                <a:ea typeface="Helvetica"/>
                <a:cs typeface="Helvetica"/>
                <a:sym typeface="Helvetica"/>
              </a:defRPr>
            </a:pPr>
            <a:r>
              <a:t>2nd Generation</a:t>
            </a:r>
          </a:p>
          <a:p>
            <a:pPr>
              <a:defRPr b="1" sz="4000">
                <a:latin typeface="Helvetica"/>
                <a:ea typeface="Helvetica"/>
                <a:cs typeface="Helvetica"/>
                <a:sym typeface="Helvetica"/>
              </a:defRPr>
            </a:pPr>
            <a:r>
              <a:t>(Kinect for Xbox One)</a:t>
            </a:r>
          </a:p>
          <a:p>
            <a:pPr>
              <a:defRPr sz="4000"/>
            </a:pPr>
            <a:r>
              <a:t>Higher performance,</a:t>
            </a:r>
          </a:p>
          <a:p>
            <a:pPr>
              <a:defRPr sz="4000"/>
            </a:pPr>
            <a:r>
              <a:t>Harder to use！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nvSpPr>
        <p:spPr>
          <a:xfrm>
            <a:off x="1367083" y="11000400"/>
            <a:ext cx="21649834" cy="15444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What’s next?</a:t>
            </a:r>
          </a:p>
          <a:p>
            <a:pPr defTabSz="457200">
              <a:defRPr sz="4800">
                <a:solidFill>
                  <a:srgbClr val="333333"/>
                </a:solidFill>
                <a:latin typeface="Helvetica Neue Light"/>
                <a:ea typeface="Helvetica Neue Light"/>
                <a:cs typeface="Helvetica Neue Light"/>
                <a:sym typeface="Helvetica Neue Light"/>
              </a:defRPr>
            </a:pPr>
            <a:r>
              <a:rPr u="sng">
                <a:hlinkClick r:id="rId3" invalidUrl="" action="" tgtFrame="" tooltip="" history="1" highlightClick="0" endSnd="0"/>
              </a:rPr>
              <a:t>http://openframeworks.cc/ofBook/chapters/foreword.html</a:t>
            </a:r>
            <a:r>
              <a:t> </a:t>
            </a:r>
          </a:p>
        </p:txBody>
      </p:sp>
      <p:pic>
        <p:nvPicPr>
          <p:cNvPr id="194" name="pasted-image.png"/>
          <p:cNvPicPr>
            <a:picLocks noChangeAspect="1"/>
          </p:cNvPicPr>
          <p:nvPr/>
        </p:nvPicPr>
        <p:blipFill>
          <a:blip r:embed="rId4">
            <a:extLst/>
          </a:blip>
          <a:stretch>
            <a:fillRect/>
          </a:stretch>
        </p:blipFill>
        <p:spPr>
          <a:xfrm>
            <a:off x="4100679" y="988016"/>
            <a:ext cx="16182642" cy="9680297"/>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nvSpPr>
        <p:spPr>
          <a:xfrm>
            <a:off x="1504509" y="3122771"/>
            <a:ext cx="21374981" cy="59464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5200">
                <a:solidFill>
                  <a:srgbClr val="333333"/>
                </a:solidFill>
                <a:latin typeface="Helvetica Neue"/>
                <a:ea typeface="Helvetica Neue"/>
                <a:cs typeface="Helvetica Neue"/>
                <a:sym typeface="Helvetica Neue"/>
              </a:defRPr>
            </a:pPr>
            <a:r>
              <a:t>Homework</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p>
          <a:p>
            <a:pPr algn="l" defTabSz="457200">
              <a:lnSpc>
                <a:spcPct val="120000"/>
              </a:lnSpc>
              <a:defRPr sz="4800">
                <a:solidFill>
                  <a:srgbClr val="333333"/>
                </a:solidFill>
                <a:latin typeface="Helvetica Neue Light"/>
                <a:ea typeface="Helvetica Neue Light"/>
                <a:cs typeface="Helvetica Neue Light"/>
                <a:sym typeface="Helvetica Neue Light"/>
              </a:defRPr>
            </a:pPr>
            <a:r>
              <a:t>Choose (at least) one of the following:</a:t>
            </a:r>
          </a:p>
          <a:p>
            <a:pPr marL="586153" indent="-586153" algn="l" defTabSz="457200">
              <a:lnSpc>
                <a:spcPct val="120000"/>
              </a:lnSpc>
              <a:buSzPct val="75000"/>
              <a:buChar char="•"/>
              <a:defRPr sz="4800">
                <a:solidFill>
                  <a:srgbClr val="333333"/>
                </a:solidFill>
                <a:latin typeface="Helvetica Neue Light"/>
                <a:ea typeface="Helvetica Neue Light"/>
                <a:cs typeface="Helvetica Neue Light"/>
                <a:sym typeface="Helvetica Neue Light"/>
              </a:defRPr>
            </a:pPr>
            <a:r>
              <a:t>Instead than display the detected blobs, use computer vision to do some interesting things.</a:t>
            </a:r>
          </a:p>
          <a:p>
            <a:pPr marL="586153" indent="-586153" algn="l" defTabSz="457200">
              <a:lnSpc>
                <a:spcPct val="120000"/>
              </a:lnSpc>
              <a:buSzPct val="75000"/>
              <a:buChar char="•"/>
              <a:defRPr sz="4800">
                <a:solidFill>
                  <a:srgbClr val="333333"/>
                </a:solidFill>
                <a:latin typeface="Helvetica Neue Light"/>
                <a:ea typeface="Helvetica Neue Light"/>
                <a:cs typeface="Helvetica Neue Light"/>
                <a:sym typeface="Helvetica Neue Light"/>
              </a:defRPr>
            </a:pPr>
            <a:r>
              <a:t>Try to make your oF app talk with other programs (such as Max/MSP, Ableton Live, MadMapper, etc. Use ofxOSC or ofxSyphon to do these.)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openFrameworks is powerful because it handles various inputs &amp; outputs.</a:t>
            </a:r>
          </a:p>
        </p:txBody>
      </p:sp>
      <p:sp>
        <p:nvSpPr>
          <p:cNvPr id="123" name="Shape 123"/>
          <p:cNvSpPr/>
          <p:nvPr/>
        </p:nvSpPr>
        <p:spPr>
          <a:xfrm>
            <a:off x="406821" y="13028477"/>
            <a:ext cx="1152042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000"/>
            </a:pPr>
            <a:r>
              <a:t>Image source: </a:t>
            </a:r>
            <a:r>
              <a:rPr u="sng">
                <a:hlinkClick r:id="rId3" invalidUrl="" action="" tgtFrame="" tooltip="" history="1" highlightClick="0" endSnd="0"/>
              </a:rPr>
              <a:t>http://www.testcurrentaffairs.com/2015/06/tips-for-solving-input-output-questions.html</a:t>
            </a:r>
            <a:r>
              <a:t> </a:t>
            </a:r>
          </a:p>
        </p:txBody>
      </p:sp>
      <p:pic>
        <p:nvPicPr>
          <p:cNvPr id="124" name="pasted-image.tiff"/>
          <p:cNvPicPr>
            <a:picLocks noChangeAspect="1"/>
          </p:cNvPicPr>
          <p:nvPr/>
        </p:nvPicPr>
        <p:blipFill>
          <a:blip r:embed="rId4">
            <a:extLst/>
          </a:blip>
          <a:stretch>
            <a:fillRect/>
          </a:stretch>
        </p:blipFill>
        <p:spPr>
          <a:xfrm>
            <a:off x="4617368" y="450333"/>
            <a:ext cx="15149264" cy="1041512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openFrameworks is even enhanced by addons!</a:t>
            </a:r>
          </a:p>
        </p:txBody>
      </p:sp>
      <p:pic>
        <p:nvPicPr>
          <p:cNvPr id="129" name="pasted-image.png"/>
          <p:cNvPicPr>
            <a:picLocks noChangeAspect="1"/>
          </p:cNvPicPr>
          <p:nvPr/>
        </p:nvPicPr>
        <p:blipFill>
          <a:blip r:embed="rId3">
            <a:extLst/>
          </a:blip>
          <a:stretch>
            <a:fillRect/>
          </a:stretch>
        </p:blipFill>
        <p:spPr>
          <a:xfrm>
            <a:off x="2817056" y="1592952"/>
            <a:ext cx="18202989" cy="8548601"/>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nvSpPr>
        <p:spPr>
          <a:xfrm>
            <a:off x="1367083" y="11000400"/>
            <a:ext cx="21649834" cy="15444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Input: Video Camera</a:t>
            </a:r>
          </a:p>
          <a:p>
            <a:pPr defTabSz="457200">
              <a:defRPr sz="4800">
                <a:solidFill>
                  <a:srgbClr val="333333"/>
                </a:solidFill>
                <a:latin typeface="Helvetica Neue Light"/>
                <a:ea typeface="Helvetica Neue Light"/>
                <a:cs typeface="Helvetica Neue Light"/>
                <a:sym typeface="Helvetica Neue Light"/>
              </a:defRPr>
            </a:pPr>
            <a:r>
              <a:t>examples/video/videoGrabberExample</a:t>
            </a:r>
          </a:p>
        </p:txBody>
      </p:sp>
      <p:pic>
        <p:nvPicPr>
          <p:cNvPr id="134" name="pasted-image.png"/>
          <p:cNvPicPr>
            <a:picLocks noChangeAspect="1"/>
          </p:cNvPicPr>
          <p:nvPr/>
        </p:nvPicPr>
        <p:blipFill>
          <a:blip r:embed="rId3">
            <a:extLst/>
          </a:blip>
          <a:stretch>
            <a:fillRect/>
          </a:stretch>
        </p:blipFill>
        <p:spPr>
          <a:xfrm>
            <a:off x="2421097" y="1777672"/>
            <a:ext cx="19541806" cy="8494588"/>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ofApp.h</a:t>
            </a:r>
          </a:p>
        </p:txBody>
      </p:sp>
      <p:pic>
        <p:nvPicPr>
          <p:cNvPr id="139" name="pasted-image.png"/>
          <p:cNvPicPr>
            <a:picLocks noChangeAspect="1"/>
          </p:cNvPicPr>
          <p:nvPr/>
        </p:nvPicPr>
        <p:blipFill>
          <a:blip r:embed="rId3">
            <a:extLst/>
          </a:blip>
          <a:stretch>
            <a:fillRect/>
          </a:stretch>
        </p:blipFill>
        <p:spPr>
          <a:xfrm>
            <a:off x="3203176" y="1028451"/>
            <a:ext cx="17977648" cy="9535488"/>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ofApp.h</a:t>
            </a:r>
          </a:p>
        </p:txBody>
      </p:sp>
      <p:pic>
        <p:nvPicPr>
          <p:cNvPr id="144" name="pasted-image.png"/>
          <p:cNvPicPr>
            <a:picLocks noChangeAspect="1"/>
          </p:cNvPicPr>
          <p:nvPr/>
        </p:nvPicPr>
        <p:blipFill>
          <a:blip r:embed="rId3">
            <a:extLst/>
          </a:blip>
          <a:stretch>
            <a:fillRect/>
          </a:stretch>
        </p:blipFill>
        <p:spPr>
          <a:xfrm>
            <a:off x="3200399" y="1028700"/>
            <a:ext cx="17983201" cy="9538434"/>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ofApp.cpp</a:t>
            </a:r>
          </a:p>
        </p:txBody>
      </p:sp>
      <p:pic>
        <p:nvPicPr>
          <p:cNvPr id="149" name="pasted-image.png"/>
          <p:cNvPicPr>
            <a:picLocks noChangeAspect="1"/>
          </p:cNvPicPr>
          <p:nvPr/>
        </p:nvPicPr>
        <p:blipFill>
          <a:blip r:embed="rId3">
            <a:extLst/>
          </a:blip>
          <a:stretch>
            <a:fillRect/>
          </a:stretch>
        </p:blipFill>
        <p:spPr>
          <a:xfrm>
            <a:off x="3200399" y="1028699"/>
            <a:ext cx="17983201" cy="9538435"/>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ofApp.cpp</a:t>
            </a:r>
          </a:p>
        </p:txBody>
      </p:sp>
      <p:pic>
        <p:nvPicPr>
          <p:cNvPr id="154" name="pasted-image.png"/>
          <p:cNvPicPr>
            <a:picLocks noChangeAspect="1"/>
          </p:cNvPicPr>
          <p:nvPr/>
        </p:nvPicPr>
        <p:blipFill>
          <a:blip r:embed="rId3">
            <a:extLst/>
          </a:blip>
          <a:stretch>
            <a:fillRect/>
          </a:stretch>
        </p:blipFill>
        <p:spPr>
          <a:xfrm>
            <a:off x="3200400" y="1028700"/>
            <a:ext cx="17983201" cy="9538434"/>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1367083" y="1100040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ofApp.cpp</a:t>
            </a:r>
          </a:p>
        </p:txBody>
      </p:sp>
      <p:pic>
        <p:nvPicPr>
          <p:cNvPr id="159" name="pasted-image.png"/>
          <p:cNvPicPr>
            <a:picLocks noChangeAspect="1"/>
          </p:cNvPicPr>
          <p:nvPr/>
        </p:nvPicPr>
        <p:blipFill>
          <a:blip r:embed="rId3">
            <a:extLst/>
          </a:blip>
          <a:stretch>
            <a:fillRect/>
          </a:stretch>
        </p:blipFill>
        <p:spPr>
          <a:xfrm>
            <a:off x="3200400" y="1028700"/>
            <a:ext cx="17983201" cy="9538434"/>
          </a:xfrm>
          <a:prstGeom prst="rect">
            <a:avLst/>
          </a:prstGeom>
          <a:ln w="12700">
            <a:miter lim="400000"/>
          </a:ln>
          <a:effectLst>
            <a:outerShdw sx="100000" sy="100000" kx="0" ky="0" algn="b" rotWithShape="0" blurRad="127000" dist="25400" dir="5400000">
              <a:srgbClr val="000000">
                <a:alpha val="50000"/>
              </a:srgbClr>
            </a:outerShdw>
          </a:effectLst>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